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6" r:id="rId2"/>
    <p:sldId id="257" r:id="rId3"/>
    <p:sldId id="256" r:id="rId4"/>
    <p:sldId id="294" r:id="rId5"/>
    <p:sldId id="296" r:id="rId6"/>
    <p:sldId id="258" r:id="rId7"/>
    <p:sldId id="314" r:id="rId8"/>
    <p:sldId id="259" r:id="rId9"/>
    <p:sldId id="260" r:id="rId10"/>
    <p:sldId id="297" r:id="rId11"/>
    <p:sldId id="263" r:id="rId12"/>
    <p:sldId id="264" r:id="rId13"/>
    <p:sldId id="317" r:id="rId14"/>
    <p:sldId id="265" r:id="rId15"/>
    <p:sldId id="266" r:id="rId16"/>
    <p:sldId id="267" r:id="rId17"/>
    <p:sldId id="268" r:id="rId18"/>
    <p:sldId id="318" r:id="rId19"/>
    <p:sldId id="298" r:id="rId20"/>
    <p:sldId id="269" r:id="rId21"/>
    <p:sldId id="270" r:id="rId22"/>
    <p:sldId id="271" r:id="rId23"/>
    <p:sldId id="272" r:id="rId24"/>
    <p:sldId id="299" r:id="rId25"/>
    <p:sldId id="273" r:id="rId26"/>
    <p:sldId id="300" r:id="rId27"/>
    <p:sldId id="274" r:id="rId28"/>
    <p:sldId id="275" r:id="rId29"/>
    <p:sldId id="301" r:id="rId30"/>
    <p:sldId id="276" r:id="rId31"/>
    <p:sldId id="302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  <p:sldId id="288" r:id="rId44"/>
    <p:sldId id="293" r:id="rId45"/>
    <p:sldId id="303" r:id="rId46"/>
    <p:sldId id="319" r:id="rId47"/>
    <p:sldId id="312" r:id="rId48"/>
    <p:sldId id="315" r:id="rId49"/>
    <p:sldId id="310" r:id="rId50"/>
    <p:sldId id="313" r:id="rId51"/>
    <p:sldId id="289" r:id="rId52"/>
    <p:sldId id="304" r:id="rId53"/>
    <p:sldId id="290" r:id="rId54"/>
    <p:sldId id="311" r:id="rId55"/>
    <p:sldId id="295" r:id="rId56"/>
    <p:sldId id="305" r:id="rId57"/>
    <p:sldId id="291" r:id="rId58"/>
    <p:sldId id="307" r:id="rId59"/>
    <p:sldId id="306" r:id="rId60"/>
    <p:sldId id="292" r:id="rId61"/>
    <p:sldId id="308" r:id="rId62"/>
    <p:sldId id="309" r:id="rId6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g>
</file>

<file path=ppt/media/image42.jp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jpeg>
</file>

<file path=ppt/media/image50.png>
</file>

<file path=ppt/media/image51.pn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343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847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267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6337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8203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680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3153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381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6608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1872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615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0EE57E-C586-4F61-A82F-6CDBBF668276}" type="datetimeFigureOut">
              <a:rPr lang="ru-RU" smtClean="0"/>
              <a:t>25.07.2021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7AFBB-5795-4A18-A872-36769FD007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2308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91" y="382553"/>
            <a:ext cx="4780619" cy="60265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3455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8000" dirty="0"/>
              <a:t>Перечисления в публичном </a:t>
            </a:r>
            <a:r>
              <a:rPr lang="en-US" sz="8000" dirty="0"/>
              <a:t>API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407324" y="5619404"/>
            <a:ext cx="111956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Лучше на таких слайдах вместо простого заголовка вставлять содержание (как делал докладчик по кассандре), </a:t>
            </a:r>
          </a:p>
          <a:p>
            <a:r>
              <a:rPr lang="ru-RU" dirty="0" smtClean="0"/>
              <a:t>на котором все кроме текущей темы будет </a:t>
            </a:r>
            <a:r>
              <a:rPr lang="ru-RU" dirty="0" err="1" smtClean="0"/>
              <a:t>заблюрено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4466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JPoint</a:t>
            </a:r>
            <a:r>
              <a:rPr lang="en-US" dirty="0"/>
              <a:t> 2021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09000"/>
            <a:ext cx="7751199" cy="435133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2622" y="1883367"/>
            <a:ext cx="3614003" cy="4202603"/>
          </a:xfrm>
          <a:prstGeom prst="rect">
            <a:avLst/>
          </a:prstGeom>
        </p:spPr>
      </p:pic>
      <p:pic>
        <p:nvPicPr>
          <p:cNvPr id="1026" name="Picture 2" descr="Drake and Migos add a second Detroit date to satiate our Drizzy thirst |  City Sla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025" y="4440488"/>
            <a:ext cx="2579774" cy="17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0445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rake and Migos add a second Detroit date to satiate our Drizzy thirst |  City Sla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084"/>
          <a:stretch/>
        </p:blipFill>
        <p:spPr bwMode="auto">
          <a:xfrm>
            <a:off x="5925592" y="0"/>
            <a:ext cx="626640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Drake Yes/No Meme Generator - Imgflip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38" b="48545"/>
          <a:stretch/>
        </p:blipFill>
        <p:spPr bwMode="auto">
          <a:xfrm>
            <a:off x="0" y="0"/>
            <a:ext cx="61861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900925" y="38789"/>
            <a:ext cx="2867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 smtClean="0"/>
              <a:t>Отдача</a:t>
            </a:r>
            <a:endParaRPr lang="ru-R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8167333" y="-77451"/>
            <a:ext cx="2867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 smtClean="0"/>
              <a:t>Прием</a:t>
            </a:r>
            <a:endParaRPr lang="ru-RU" sz="4800" dirty="0"/>
          </a:p>
        </p:txBody>
      </p:sp>
      <p:sp>
        <p:nvSpPr>
          <p:cNvPr id="9" name="TextBox 8"/>
          <p:cNvSpPr txBox="1"/>
          <p:nvPr/>
        </p:nvSpPr>
        <p:spPr>
          <a:xfrm>
            <a:off x="466978" y="3531866"/>
            <a:ext cx="113537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 smtClean="0"/>
              <a:t>Было бы круто найти </a:t>
            </a:r>
            <a:r>
              <a:rPr lang="ru-RU" sz="4800" dirty="0" err="1" smtClean="0"/>
              <a:t>Джошуа</a:t>
            </a:r>
            <a:r>
              <a:rPr lang="ru-RU" sz="4800" dirty="0" smtClean="0"/>
              <a:t> Блоха в таких же позах, либо подменить Дрейка на Блоха с помощью </a:t>
            </a:r>
            <a:r>
              <a:rPr lang="en-US" sz="4800" dirty="0" err="1" smtClean="0"/>
              <a:t>FaceApp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3076772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Отдача перечислений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http-</a:t>
            </a:r>
            <a:r>
              <a:rPr lang="ru-RU" dirty="0"/>
              <a:t>код</a:t>
            </a:r>
          </a:p>
          <a:p>
            <a:pPr lvl="1"/>
            <a:r>
              <a:rPr lang="en-US" dirty="0"/>
              <a:t>mime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9748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</a:t>
            </a:r>
            <a:r>
              <a:rPr lang="en-US" dirty="0" err="1"/>
              <a:t>ReCaptcha</a:t>
            </a:r>
            <a:r>
              <a:rPr lang="en-US" dirty="0"/>
              <a:t> API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3156" y="1825625"/>
            <a:ext cx="9625687" cy="4351338"/>
          </a:xfrm>
          <a:prstGeom prst="rect">
            <a:avLst/>
          </a:prstGeom>
        </p:spPr>
      </p:pic>
      <p:pic>
        <p:nvPicPr>
          <p:cNvPr id="1026" name="Picture 2" descr="16 Times People Struggled With These Captchas So Much, They Shared It  Online | Bored Pan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461" y="365125"/>
            <a:ext cx="4197927" cy="3634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9196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784" y="810062"/>
            <a:ext cx="8683845" cy="523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4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Добавление </a:t>
            </a:r>
            <a:r>
              <a:rPr lang="ru-RU" dirty="0" err="1"/>
              <a:t>незадокументированного</a:t>
            </a:r>
            <a:r>
              <a:rPr lang="ru-RU" dirty="0"/>
              <a:t> значения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47" y="1825625"/>
            <a:ext cx="9239500" cy="4518882"/>
          </a:xfrm>
          <a:prstGeom prst="rect">
            <a:avLst/>
          </a:prstGeom>
        </p:spPr>
      </p:pic>
      <p:sp>
        <p:nvSpPr>
          <p:cNvPr id="5" name="Стрелка вправо 4"/>
          <p:cNvSpPr/>
          <p:nvPr/>
        </p:nvSpPr>
        <p:spPr>
          <a:xfrm rot="13565501">
            <a:off x="2454442" y="4812602"/>
            <a:ext cx="1267326" cy="11710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5184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Добавление </a:t>
            </a:r>
            <a:r>
              <a:rPr lang="en-US" dirty="0"/>
              <a:t>UNEXPECTED </a:t>
            </a:r>
            <a:r>
              <a:rPr lang="ru-RU" dirty="0"/>
              <a:t>значения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82141"/>
            <a:ext cx="9838072" cy="517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104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rake Yes/No Meme Generator - Imgflip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38" b="48545"/>
          <a:stretch/>
        </p:blipFill>
        <p:spPr bwMode="auto">
          <a:xfrm>
            <a:off x="0" y="0"/>
            <a:ext cx="61861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900925" y="38789"/>
            <a:ext cx="2867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 smtClean="0"/>
              <a:t>Отдача</a:t>
            </a:r>
            <a:endParaRPr lang="ru-RU" sz="4800" dirty="0"/>
          </a:p>
        </p:txBody>
      </p:sp>
      <p:pic>
        <p:nvPicPr>
          <p:cNvPr id="8" name="Picture 2" descr="Drake Yes/No Meme Generator - Imgflip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38" b="48545"/>
          <a:stretch/>
        </p:blipFill>
        <p:spPr bwMode="auto">
          <a:xfrm>
            <a:off x="6005867" y="0"/>
            <a:ext cx="61861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167333" y="-77451"/>
            <a:ext cx="2867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 smtClean="0"/>
              <a:t>Прием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3317956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8000" dirty="0"/>
              <a:t>Перечисления в публичном </a:t>
            </a:r>
            <a:r>
              <a:rPr lang="en-US" sz="8000" dirty="0"/>
              <a:t>API.</a:t>
            </a:r>
            <a:br>
              <a:rPr lang="en-US" sz="8000" dirty="0"/>
            </a:br>
            <a:r>
              <a:rPr lang="en-US" sz="8000" dirty="0"/>
              <a:t>JSON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3961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Представление себя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938" b="14870"/>
          <a:stretch/>
        </p:blipFill>
        <p:spPr>
          <a:xfrm>
            <a:off x="8715100" y="1690687"/>
            <a:ext cx="2528154" cy="444739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1" t="35383" r="24533" b="28602"/>
          <a:stretch/>
        </p:blipFill>
        <p:spPr>
          <a:xfrm>
            <a:off x="4297680" y="2585259"/>
            <a:ext cx="3865419" cy="200336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73" y="2133874"/>
            <a:ext cx="3438109" cy="356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952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Jackson</a:t>
            </a:r>
            <a:endParaRPr lang="ru-RU" dirty="0"/>
          </a:p>
          <a:p>
            <a:r>
              <a:rPr lang="en-US" dirty="0" err="1"/>
              <a:t>Todo</a:t>
            </a:r>
            <a:r>
              <a:rPr lang="en-US" dirty="0"/>
              <a:t> </a:t>
            </a:r>
            <a:r>
              <a:rPr lang="en-US" dirty="0" err="1"/>
              <a:t>JsonValue</a:t>
            </a:r>
            <a:r>
              <a:rPr lang="en-US" dirty="0"/>
              <a:t> </a:t>
            </a:r>
            <a:r>
              <a:rPr lang="en-US" dirty="0" err="1"/>
              <a:t>JsonCreator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73" y="2736869"/>
            <a:ext cx="10914454" cy="155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603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OpenAPI</a:t>
            </a:r>
            <a:r>
              <a:rPr lang="en-US" dirty="0"/>
              <a:t> </a:t>
            </a:r>
            <a:r>
              <a:rPr lang="ru-RU" dirty="0"/>
              <a:t>и библиотека </a:t>
            </a:r>
            <a:r>
              <a:rPr lang="en-US" dirty="0" err="1"/>
              <a:t>springdoc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" y="1690688"/>
            <a:ext cx="5800725" cy="184785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471" y="1558131"/>
            <a:ext cx="293370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682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ваш </a:t>
            </a:r>
            <a:r>
              <a:rPr lang="en-US" dirty="0"/>
              <a:t>JSON </a:t>
            </a:r>
            <a:r>
              <a:rPr lang="ru-RU" dirty="0"/>
              <a:t>на меня орет?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Yandex</a:t>
            </a:r>
            <a:r>
              <a:rPr lang="en-US" dirty="0"/>
              <a:t> API: https://yandex.ru/dev/market/partner/doc/dg/reference/get-campaigns.html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98" y="1110797"/>
            <a:ext cx="9372238" cy="538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4427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84489"/>
            <a:ext cx="3926305" cy="462906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809" y="2859505"/>
            <a:ext cx="7085174" cy="220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541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8000" dirty="0"/>
              <a:t>Перечисления в </a:t>
            </a:r>
            <a:r>
              <a:rPr lang="en-US" sz="8000" dirty="0"/>
              <a:t>API.</a:t>
            </a:r>
            <a:br>
              <a:rPr lang="en-US" sz="8000" dirty="0"/>
            </a:br>
            <a:r>
              <a:rPr lang="en-US" sz="8000" dirty="0" err="1"/>
              <a:t>Protobuf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9806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Протобаф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31465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/>
          </a:bodyPr>
          <a:lstStyle/>
          <a:p>
            <a:pPr algn="ctr"/>
            <a:r>
              <a:rPr lang="ru-RU" sz="8000" dirty="0"/>
              <a:t>Перечисления в БД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80020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Перечисления в БД. </a:t>
            </a:r>
            <a:r>
              <a:rPr lang="en-US" dirty="0"/>
              <a:t>JPA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976" y="1514225"/>
            <a:ext cx="6313387" cy="24802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68378" y="5438274"/>
            <a:ext cx="3160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 </a:t>
            </a:r>
            <a:r>
              <a:rPr lang="en-US" sz="2400" dirty="0" err="1"/>
              <a:t>JpaConverter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1931785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Перечисления в БД. </a:t>
            </a:r>
            <a:r>
              <a:rPr lang="ru-RU" dirty="0" err="1"/>
              <a:t>Перфоманс</a:t>
            </a:r>
            <a:r>
              <a:rPr lang="ru-RU" dirty="0"/>
              <a:t> в СУБД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8016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/>
          </a:bodyPr>
          <a:lstStyle/>
          <a:p>
            <a:pPr algn="ctr"/>
            <a:r>
              <a:rPr lang="ru-RU" sz="8000" dirty="0"/>
              <a:t>Разделение слоев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668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Effective </a:t>
            </a:r>
            <a:r>
              <a:rPr lang="en-US" dirty="0" err="1"/>
              <a:t>Enums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723207" y="6051665"/>
            <a:ext cx="8295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Было бы круто сделать счетчик слайдов в виде полоски прохождения юнит-тестов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43540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Разделение слоев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Картинка с диаграммой состояния конечного автомата для паттерна Сага</a:t>
            </a:r>
          </a:p>
        </p:txBody>
      </p:sp>
    </p:spTree>
    <p:extLst>
      <p:ext uri="{BB962C8B-B14F-4D97-AF65-F5344CB8AC3E}">
        <p14:creationId xmlns:p14="http://schemas.microsoft.com/office/powerpoint/2010/main" val="42049463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8000" dirty="0"/>
              <a:t>Получение перечисления по значению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387687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Получение перечисления по значению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 названию</a:t>
            </a:r>
          </a:p>
          <a:p>
            <a:pPr lvl="1"/>
            <a:r>
              <a:rPr lang="ru-RU" dirty="0"/>
              <a:t>Не нужно расширяться</a:t>
            </a:r>
          </a:p>
          <a:p>
            <a:pPr lvl="1"/>
            <a:r>
              <a:rPr lang="ru-RU" dirty="0"/>
              <a:t>Нужно расширяться</a:t>
            </a:r>
          </a:p>
          <a:p>
            <a:r>
              <a:rPr lang="ru-RU" dirty="0"/>
              <a:t>По параметру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Сделать </a:t>
            </a:r>
            <a:r>
              <a:rPr lang="ru-RU" dirty="0" err="1"/>
              <a:t>перебивочку</a:t>
            </a:r>
            <a:r>
              <a:rPr lang="ru-RU" dirty="0"/>
              <a:t>: какую задачу решаем</a:t>
            </a:r>
          </a:p>
        </p:txBody>
      </p:sp>
    </p:spTree>
    <p:extLst>
      <p:ext uri="{BB962C8B-B14F-4D97-AF65-F5344CB8AC3E}">
        <p14:creationId xmlns:p14="http://schemas.microsoft.com/office/powerpoint/2010/main" val="39200326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 названию без расширения</a:t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90650"/>
            <a:ext cx="10397786" cy="173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8792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 названию с расширением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9156032" cy="3697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2798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Commons </a:t>
            </a:r>
            <a:r>
              <a:rPr lang="ru-RU" dirty="0"/>
              <a:t>и </a:t>
            </a:r>
            <a:r>
              <a:rPr lang="en-US" dirty="0"/>
              <a:t>Guava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4031" y="1837363"/>
            <a:ext cx="8597064" cy="235609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31" y="4626599"/>
            <a:ext cx="8693177" cy="195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8633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</a:t>
            </a:r>
            <a:r>
              <a:rPr lang="en-US" dirty="0"/>
              <a:t>Apache Commons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792" y="1392607"/>
            <a:ext cx="11255893" cy="368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088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</a:t>
            </a:r>
            <a:r>
              <a:rPr lang="en-US" dirty="0"/>
              <a:t>Guava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2771" y="2149643"/>
            <a:ext cx="10902146" cy="3850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262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</a:t>
            </a:r>
            <a:r>
              <a:rPr lang="en-US" dirty="0" err="1"/>
              <a:t>valueOf</a:t>
            </a:r>
            <a:r>
              <a:rPr lang="en-US" dirty="0"/>
              <a:t>(Class, name)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31298"/>
            <a:ext cx="7471611" cy="522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007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Замер </a:t>
            </a:r>
            <a:r>
              <a:rPr lang="ru-RU" dirty="0" err="1"/>
              <a:t>перфоманса</a:t>
            </a:r>
            <a:r>
              <a:rPr lang="ru-RU" dirty="0"/>
              <a:t> с помощью </a:t>
            </a:r>
            <a:r>
              <a:rPr lang="en-US" dirty="0"/>
              <a:t>JMH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780420" y="1825625"/>
            <a:ext cx="3573379" cy="4351338"/>
          </a:xfrm>
        </p:spPr>
        <p:txBody>
          <a:bodyPr/>
          <a:lstStyle/>
          <a:p>
            <a:r>
              <a:rPr lang="ru-RU" dirty="0"/>
              <a:t>Характеристики железа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05689"/>
            <a:ext cx="6509084" cy="517681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4836" y="3233515"/>
            <a:ext cx="4589355" cy="3348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798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https://www.pearsonhighered.com/assets/bigcovers/0/1/3/4/0134685997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606570"/>
            <a:ext cx="4310607" cy="5620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mazon.com: Joshua Bloch: Books, Biography, Blog, Audiobooks, Kind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5664" y="606570"/>
            <a:ext cx="3750023" cy="5625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32672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Получение перечисления по параметру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178" y="1477419"/>
            <a:ext cx="5636341" cy="391272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372" y="1477419"/>
            <a:ext cx="2733675" cy="249555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6721" y="4147050"/>
            <a:ext cx="2466975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850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90688"/>
            <a:ext cx="9878961" cy="445521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Через </a:t>
            </a:r>
            <a:r>
              <a:rPr lang="ru-RU" dirty="0" err="1"/>
              <a:t>стрим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89135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Кэш в виде </a:t>
            </a:r>
            <a:r>
              <a:rPr lang="ru-RU" dirty="0" err="1"/>
              <a:t>мапы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642" y="2172994"/>
            <a:ext cx="10846214" cy="265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2034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Сравнение производительности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54" y="1368843"/>
            <a:ext cx="8372280" cy="536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217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Алгоритм выбора решения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06" y="1484803"/>
            <a:ext cx="4117312" cy="4754832"/>
          </a:xfrm>
        </p:spPr>
      </p:pic>
    </p:spTree>
    <p:extLst>
      <p:ext uri="{BB962C8B-B14F-4D97-AF65-F5344CB8AC3E}">
        <p14:creationId xmlns:p14="http://schemas.microsoft.com/office/powerpoint/2010/main" val="17754524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8000" dirty="0"/>
              <a:t>Перечисление как </a:t>
            </a:r>
            <a:r>
              <a:rPr lang="en-US" sz="8000" dirty="0"/>
              <a:t>Singleton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714932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E2EE93B-EB0E-49B1-B1E4-41951C62A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09" b="49880"/>
          <a:stretch/>
        </p:blipFill>
        <p:spPr>
          <a:xfrm>
            <a:off x="596100" y="1094105"/>
            <a:ext cx="5253059" cy="471649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9487" y="1366576"/>
            <a:ext cx="5770329" cy="400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648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3DC911-2577-4FBE-AEC0-F4DD13806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Мутабельность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3FD3544-96CD-498E-AF9F-15C0DA294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10" y="1613359"/>
            <a:ext cx="6430272" cy="296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0403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C76912-F41A-4678-A996-BCF1E2082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Singleton </a:t>
            </a:r>
            <a:r>
              <a:rPr lang="en-US" dirty="0" err="1"/>
              <a:t>enum</a:t>
            </a:r>
            <a:r>
              <a:rPr lang="en-US" dirty="0"/>
              <a:t> </a:t>
            </a:r>
            <a:r>
              <a:rPr lang="ru-RU" dirty="0"/>
              <a:t>как </a:t>
            </a:r>
            <a:r>
              <a:rPr lang="en-US" dirty="0"/>
              <a:t>Spring Bean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542" y="1764217"/>
            <a:ext cx="5429250" cy="256222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0" y="1832956"/>
            <a:ext cx="54483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17583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96798" y="67917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Вот так, с помощью нехитрых приспособлений, можно </a:t>
            </a:r>
            <a:r>
              <a:rPr lang="en-US" dirty="0" err="1"/>
              <a:t>enum</a:t>
            </a:r>
            <a:r>
              <a:rPr lang="en-US" dirty="0"/>
              <a:t> </a:t>
            </a:r>
            <a:r>
              <a:rPr lang="ru-RU" dirty="0"/>
              <a:t>превратить в </a:t>
            </a:r>
            <a:r>
              <a:rPr lang="en-US" dirty="0"/>
              <a:t>Singleton </a:t>
            </a:r>
            <a:r>
              <a:rPr lang="ru-RU" dirty="0"/>
              <a:t>и даже в </a:t>
            </a:r>
            <a:br>
              <a:rPr lang="ru-RU" dirty="0"/>
            </a:br>
            <a:r>
              <a:rPr lang="ru-RU" dirty="0" err="1"/>
              <a:t>спринговый</a:t>
            </a:r>
            <a:r>
              <a:rPr lang="ru-RU" dirty="0"/>
              <a:t> компонент</a:t>
            </a:r>
            <a:r>
              <a:rPr lang="en-US" dirty="0"/>
              <a:t>.</a:t>
            </a:r>
            <a:br>
              <a:rPr lang="en-US" dirty="0"/>
            </a:br>
            <a:r>
              <a:rPr lang="ru-RU" dirty="0"/>
              <a:t>Но зачем?</a:t>
            </a:r>
          </a:p>
        </p:txBody>
      </p:sp>
      <p:pic>
        <p:nvPicPr>
          <p:cNvPr id="2050" name="Picture 2" descr="О неожиданном способе сделать консалтинг интересным - Dots and Bracket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9905" y="1937825"/>
            <a:ext cx="6691746" cy="4663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2755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/>
          </a:bodyPr>
          <a:lstStyle/>
          <a:p>
            <a:pPr algn="ctr"/>
            <a:r>
              <a:rPr lang="ru-RU" sz="8000" dirty="0"/>
              <a:t>Разминка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90467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8EDE7-49F5-4280-940C-AA5667395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там у </a:t>
            </a:r>
            <a:r>
              <a:rPr lang="ru-RU" dirty="0" err="1"/>
              <a:t>котлинистов</a:t>
            </a:r>
            <a:r>
              <a:rPr lang="ru-RU" dirty="0"/>
              <a:t>?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13" y="1925158"/>
            <a:ext cx="2733675" cy="66675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13" y="2933210"/>
            <a:ext cx="4467225" cy="320992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0482" y="1463076"/>
            <a:ext cx="4267200" cy="174307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613" y="1463076"/>
            <a:ext cx="2486025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550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2EE93B-EB0E-49B1-B1E4-41951C62A4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349" y="340446"/>
            <a:ext cx="5916230" cy="5987225"/>
          </a:xfrm>
          <a:prstGeom prst="rect">
            <a:avLst/>
          </a:prstGeom>
        </p:spPr>
      </p:pic>
      <p:pic>
        <p:nvPicPr>
          <p:cNvPr id="1026" name="Picture 2" descr="Блох, Джошуа — Википедия">
            <a:extLst>
              <a:ext uri="{FF2B5EF4-FFF2-40B4-BE49-F238E27FC236}">
                <a16:creationId xmlns:a16="http://schemas.microsoft.com/office/drawing/2014/main" id="{F4750A4C-1F21-4C71-BEED-C5E6D3A125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5" r="9460"/>
          <a:stretch/>
        </p:blipFill>
        <p:spPr bwMode="auto">
          <a:xfrm>
            <a:off x="6653451" y="241289"/>
            <a:ext cx="4932506" cy="5565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385A9D-09D7-4E34-A3E0-AB906A124691}"/>
              </a:ext>
            </a:extLst>
          </p:cNvPr>
          <p:cNvSpPr txBox="1"/>
          <p:nvPr/>
        </p:nvSpPr>
        <p:spPr>
          <a:xfrm>
            <a:off x="6975835" y="5970380"/>
            <a:ext cx="4069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… single-element </a:t>
            </a:r>
            <a:r>
              <a:rPr lang="en-US" dirty="0" err="1"/>
              <a:t>enum</a:t>
            </a:r>
            <a:r>
              <a:rPr lang="en-US" dirty="0"/>
              <a:t> type is often </a:t>
            </a:r>
            <a:br>
              <a:rPr lang="en-US" dirty="0"/>
            </a:br>
            <a:r>
              <a:rPr lang="en-US" dirty="0"/>
              <a:t>the best way to implement a singleton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84847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8000" dirty="0"/>
              <a:t>Внутреннее перечисление как способ организации бизнес-логики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05631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ИНН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6884" y="1690688"/>
            <a:ext cx="9933362" cy="331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5623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Валидация</a:t>
            </a:r>
            <a:r>
              <a:rPr lang="ru-RU" dirty="0"/>
              <a:t> ИНН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15" y="1438220"/>
            <a:ext cx="6771049" cy="403155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766" y="3354244"/>
            <a:ext cx="6532565" cy="34230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9264D32-5101-4F1D-AB30-352005919EDA}"/>
              </a:ext>
            </a:extLst>
          </p:cNvPr>
          <p:cNvSpPr txBox="1"/>
          <p:nvPr/>
        </p:nvSpPr>
        <p:spPr>
          <a:xfrm>
            <a:off x="7285703" y="1946787"/>
            <a:ext cx="3215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Sealed interface </a:t>
            </a:r>
            <a:r>
              <a:rPr lang="ru-RU"/>
              <a:t>для бедных</a:t>
            </a:r>
          </a:p>
        </p:txBody>
      </p:sp>
    </p:spTree>
    <p:extLst>
      <p:ext uri="{BB962C8B-B14F-4D97-AF65-F5344CB8AC3E}">
        <p14:creationId xmlns:p14="http://schemas.microsoft.com/office/powerpoint/2010/main" val="1174151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Минутка саморекламы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78243"/>
            <a:ext cx="8105775" cy="302895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t="9899"/>
          <a:stretch/>
        </p:blipFill>
        <p:spPr>
          <a:xfrm>
            <a:off x="838200" y="5403272"/>
            <a:ext cx="3133725" cy="703739"/>
          </a:xfrm>
          <a:prstGeom prst="rect">
            <a:avLst/>
          </a:prstGeom>
        </p:spPr>
      </p:pic>
      <p:pic>
        <p:nvPicPr>
          <p:cNvPr id="3074" name="Picture 2" descr="Spring Boot — Национальная библиотека им. Н. Э. Баумана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786" y="5146541"/>
            <a:ext cx="3360131" cy="1764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9609917" y="5455882"/>
            <a:ext cx="17438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2.5</a:t>
            </a:r>
            <a:endParaRPr lang="ru-RU" sz="6600" dirty="0"/>
          </a:p>
        </p:txBody>
      </p:sp>
      <p:sp>
        <p:nvSpPr>
          <p:cNvPr id="8" name="TextBox 7"/>
          <p:cNvSpPr txBox="1"/>
          <p:nvPr/>
        </p:nvSpPr>
        <p:spPr>
          <a:xfrm>
            <a:off x="3876934" y="5403272"/>
            <a:ext cx="17438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6.2</a:t>
            </a:r>
            <a:endParaRPr lang="ru-RU" sz="6600" dirty="0"/>
          </a:p>
        </p:txBody>
      </p:sp>
      <p:sp>
        <p:nvSpPr>
          <p:cNvPr id="9" name="TextBox 8"/>
          <p:cNvSpPr txBox="1"/>
          <p:nvPr/>
        </p:nvSpPr>
        <p:spPr>
          <a:xfrm>
            <a:off x="1430091" y="5755141"/>
            <a:ext cx="2615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</a:t>
            </a:r>
            <a:r>
              <a:rPr lang="en-US" sz="4000" dirty="0">
                <a:solidFill>
                  <a:schemeClr val="accent4">
                    <a:lumMod val="50000"/>
                  </a:schemeClr>
                </a:solidFill>
              </a:rPr>
              <a:t>ATOR</a:t>
            </a:r>
            <a:endParaRPr lang="ru-RU" sz="40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5484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8000" dirty="0"/>
              <a:t>Использование перечислений в юнит-тестах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65602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Проход по различным значениям перечисления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870702"/>
            <a:ext cx="5479895" cy="1200358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377" y="1862806"/>
            <a:ext cx="5707540" cy="153553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750" y="1836570"/>
            <a:ext cx="5429250" cy="2390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67326" y="6015789"/>
            <a:ext cx="271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Не использовать рандом!</a:t>
            </a:r>
          </a:p>
        </p:txBody>
      </p:sp>
    </p:spTree>
    <p:extLst>
      <p:ext uri="{BB962C8B-B14F-4D97-AF65-F5344CB8AC3E}">
        <p14:creationId xmlns:p14="http://schemas.microsoft.com/office/powerpoint/2010/main" val="36849811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Генерация различных видов тестовых моделей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923654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/>
          </a:bodyPr>
          <a:lstStyle/>
          <a:p>
            <a:pPr algn="ctr"/>
            <a:r>
              <a:rPr lang="ru-RU" sz="8000" dirty="0"/>
              <a:t>Выводы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48245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Разминка 1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0879" y="365125"/>
            <a:ext cx="3579709" cy="589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871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89479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8000" dirty="0"/>
              <a:t>Здоровья!</a:t>
            </a:r>
            <a:br>
              <a:rPr lang="ru-RU" sz="8000" dirty="0"/>
            </a:br>
            <a:r>
              <a:rPr lang="ru-RU" sz="8000" dirty="0"/>
              <a:t>Добра!</a:t>
            </a:r>
            <a:br>
              <a:rPr lang="ru-RU" sz="8000" dirty="0"/>
            </a:br>
            <a:r>
              <a:rPr lang="ru-RU" sz="8000" dirty="0"/>
              <a:t>Любви!</a:t>
            </a:r>
            <a:br>
              <a:rPr lang="ru-RU" sz="8000" dirty="0"/>
            </a:br>
            <a:r>
              <a:rPr lang="ru-RU" sz="8000" dirty="0"/>
              <a:t>И процветания!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0896407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225" y="2443941"/>
            <a:ext cx="10515600" cy="1978429"/>
          </a:xfrm>
        </p:spPr>
        <p:txBody>
          <a:bodyPr anchor="ctr">
            <a:normAutofit/>
          </a:bodyPr>
          <a:lstStyle/>
          <a:p>
            <a:pPr algn="ctr"/>
            <a:r>
              <a:rPr lang="ru-RU" sz="8000" dirty="0"/>
              <a:t>Ответы на разминку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6574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2E93E5-FF7B-4BC2-8F92-3E4FA2B6B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Правильный ответ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EAFE76-2D1E-47B9-B210-BBBFDA06D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3756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Разминка 2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421" y="1344584"/>
            <a:ext cx="10884594" cy="493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974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Разминка 3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392" y="1690688"/>
            <a:ext cx="9150841" cy="437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55344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2536</TotalTime>
  <Words>299</Words>
  <Application>Microsoft Office PowerPoint</Application>
  <PresentationFormat>Широкоэкранный</PresentationFormat>
  <Paragraphs>83</Paragraphs>
  <Slides>62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62</vt:i4>
      </vt:variant>
    </vt:vector>
  </HeadingPairs>
  <TitlesOfParts>
    <vt:vector size="67" baseType="lpstr">
      <vt:lpstr>Arial</vt:lpstr>
      <vt:lpstr>Calibri</vt:lpstr>
      <vt:lpstr>Calibri Light</vt:lpstr>
      <vt:lpstr>Wingdings</vt:lpstr>
      <vt:lpstr>Тема Office</vt:lpstr>
      <vt:lpstr>Презентация PowerPoint</vt:lpstr>
      <vt:lpstr>Представление себя</vt:lpstr>
      <vt:lpstr>Effective Enums</vt:lpstr>
      <vt:lpstr>Презентация PowerPoint</vt:lpstr>
      <vt:lpstr>Разминка</vt:lpstr>
      <vt:lpstr>Разминка 1</vt:lpstr>
      <vt:lpstr>Правильный ответ</vt:lpstr>
      <vt:lpstr>Разминка 2</vt:lpstr>
      <vt:lpstr>Разминка 3</vt:lpstr>
      <vt:lpstr>Перечисления в публичном API</vt:lpstr>
      <vt:lpstr>JPoint 2021</vt:lpstr>
      <vt:lpstr>Презентация PowerPoint</vt:lpstr>
      <vt:lpstr>Отдача перечислений</vt:lpstr>
      <vt:lpstr>Google ReCaptcha API</vt:lpstr>
      <vt:lpstr>Презентация PowerPoint</vt:lpstr>
      <vt:lpstr>Добавление незадокументированного значения</vt:lpstr>
      <vt:lpstr>Добавление UNEXPECTED значения</vt:lpstr>
      <vt:lpstr>Презентация PowerPoint</vt:lpstr>
      <vt:lpstr>Перечисления в публичном API. JSON</vt:lpstr>
      <vt:lpstr>JSON</vt:lpstr>
      <vt:lpstr>OpenAPI и библиотека springdoc</vt:lpstr>
      <vt:lpstr>Почему ваш JSON на меня орет?</vt:lpstr>
      <vt:lpstr>Презентация PowerPoint</vt:lpstr>
      <vt:lpstr>Перечисления в API. Protobuf</vt:lpstr>
      <vt:lpstr>Протобаф</vt:lpstr>
      <vt:lpstr>Перечисления в БД</vt:lpstr>
      <vt:lpstr>Перечисления в БД. JPA</vt:lpstr>
      <vt:lpstr>Перечисления в БД. Перфоманс в СУБД</vt:lpstr>
      <vt:lpstr>Разделение слоев</vt:lpstr>
      <vt:lpstr>Разделение слоев</vt:lpstr>
      <vt:lpstr>Получение перечисления по значению</vt:lpstr>
      <vt:lpstr>Получение перечисления по значению</vt:lpstr>
      <vt:lpstr>По названию без расширения </vt:lpstr>
      <vt:lpstr>По названию с расширением</vt:lpstr>
      <vt:lpstr>Apache Commons и Guava</vt:lpstr>
      <vt:lpstr>Реализация Apache Commons</vt:lpstr>
      <vt:lpstr>Реализация Guava</vt:lpstr>
      <vt:lpstr>Реализация valueOf(Class, name)</vt:lpstr>
      <vt:lpstr>Замер перфоманса с помощью JMH</vt:lpstr>
      <vt:lpstr>Получение перечисления по параметру</vt:lpstr>
      <vt:lpstr>Через стрим</vt:lpstr>
      <vt:lpstr>Кэш в виде мапы</vt:lpstr>
      <vt:lpstr>Сравнение производительности</vt:lpstr>
      <vt:lpstr>Алгоритм выбора решения</vt:lpstr>
      <vt:lpstr>Перечисление как Singleton</vt:lpstr>
      <vt:lpstr>Презентация PowerPoint</vt:lpstr>
      <vt:lpstr>Мутабельность</vt:lpstr>
      <vt:lpstr>Singleton enum как Spring Bean</vt:lpstr>
      <vt:lpstr>Вот так, с помощью нехитрых приспособлений, можно enum превратить в Singleton и даже в  спринговый компонент. Но зачем?</vt:lpstr>
      <vt:lpstr>Что там у котлинистов?</vt:lpstr>
      <vt:lpstr>Презентация PowerPoint</vt:lpstr>
      <vt:lpstr>Внутреннее перечисление как способ организации бизнес-логики</vt:lpstr>
      <vt:lpstr>ИНН</vt:lpstr>
      <vt:lpstr>Валидация ИНН</vt:lpstr>
      <vt:lpstr>Минутка саморекламы</vt:lpstr>
      <vt:lpstr>Использование перечислений в юнит-тестах</vt:lpstr>
      <vt:lpstr>Проход по различным значениям перечисления</vt:lpstr>
      <vt:lpstr>Генерация различных видов тестовых моделей</vt:lpstr>
      <vt:lpstr>Выводы</vt:lpstr>
      <vt:lpstr>Выводы</vt:lpstr>
      <vt:lpstr>Здоровья! Добра! Любви! И процветания!</vt:lpstr>
      <vt:lpstr>Ответы на разминку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Effective Enums</dc:title>
  <dc:creator>Пользователь Windows</dc:creator>
  <cp:lastModifiedBy>Пользователь Windows</cp:lastModifiedBy>
  <cp:revision>40</cp:revision>
  <dcterms:created xsi:type="dcterms:W3CDTF">2021-07-21T11:09:59Z</dcterms:created>
  <dcterms:modified xsi:type="dcterms:W3CDTF">2021-07-25T21:29:05Z</dcterms:modified>
</cp:coreProperties>
</file>

<file path=docProps/thumbnail.jpeg>
</file>